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78" r:id="rId3"/>
    <p:sldId id="266" r:id="rId4"/>
    <p:sldId id="277" r:id="rId5"/>
    <p:sldId id="267" r:id="rId6"/>
    <p:sldId id="276" r:id="rId7"/>
    <p:sldId id="286" r:id="rId8"/>
    <p:sldId id="280" r:id="rId9"/>
    <p:sldId id="273" r:id="rId10"/>
    <p:sldId id="285" r:id="rId11"/>
    <p:sldId id="274" r:id="rId12"/>
    <p:sldId id="288" r:id="rId13"/>
    <p:sldId id="289" r:id="rId14"/>
    <p:sldId id="290" r:id="rId15"/>
    <p:sldId id="287" r:id="rId16"/>
    <p:sldId id="260" r:id="rId17"/>
    <p:sldId id="279" r:id="rId18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14" d="100"/>
          <a:sy n="114" d="100"/>
        </p:scale>
        <p:origin x="136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01.07.2021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01.07.2021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01.07.2021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01.07.2021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01.07.2021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01.07.2021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01.07.2021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01.07.2021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01.07.2021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01.07.2021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01.07.2021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t.mail.ru/redir/AADE7gGqK7Wl7LMqkn4b6-ibi7A-L-LucYo0R55TrylHWHxCk4lPKAPepPheUEYf019GmTUbt17dXncA2WZ_h2QeEDkZgvgi_A9Tb503zzyy53RyLzQ5cQ8lfIXKTR6Iz5gAOqsc_iYgjludRsJfyafEpY11FvTb8qqLt7gIUY4Td0Ufb0KdCnE7AgAAMBx0SZyEYt9Wfk7P9tZ4awNEG7sExsAauy6xbdNLyZoEqlx7_hac5OwXBxnvInMad6xhbe_M-T_1yw9gOZb8P9wOhkXr5GPHVGiRcGLZTSq1j8A5CxKguogMf0_tgZYdYjdla_uPlWLyUKheCENHESqP4b6dxVYg2CU49y3LL3zCG8jqYsik1G_7ljYyrJrTdYD-taAKs8KFSU8v6AXlUO8MqXhohNMHqU4CWfYqKeQeYlrkrmgr3hJr6kqLQ59m14QZUL1K8TW4LpXpYJAQG6IBjrbFfEXhdJJUzhMBybmGknG22PH7xrEOiJDIuuXU1DQXHoB-8zDvke0q-Exh2V-xMNH3eG62oSFbkF_Nhu2C_kbVVdL1LNYzqo-nuhm1yIEdffsDD1vOZB3JgAtjoyVRq7KQmxkbH_dKu8EI5e0Lk1TBUU9qCXbm13cQi1eYRGcISmGCuqcWe8CvF7nC39OcpWFHhOabjUEga2qiKJJpBVvuuYiGM_euCj1osuW4rbZRucNbFZZrg8wepgKydSRnUznDNY8v_Tz58LKaZzj3C1i8xYXjQely8NykSoF7jM5kPi5CTxyD1GDwvwKDXiUYP2E4qAZz_EzlqbT1R31hdvVVxisjY2o1KXy5dTB6fCeRFVMFR-7DY1w7D1wLc0yFPaPHtUsEI7G_aOFUn8PA6EfKA50QBlqZ385wLGMrlu8loQW-4bkMlY9hF6oRUGEtD1Xxda9o34oBjn1IprlQwTQ32n-jRO9S0RHSTcG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clck/jsredir?from=yandex.ru;images/search;images;;&amp;text=&amp;etext=1933.B4Tij7_m5FVucksmYwr37eJ-GVOveeyn39ZyZfCJt7jLS9UtdzsNw7AfD4BJh7m6KIzu-2y8GD8BWblCOOl3tmpxUpXpWW1lSuWOp1bEbKvCU2XRmx_u7Em7pWWEnXlER5c8KEmBhrZjgDgqNF0izk3rBNAWaSlAGCFRE6r2riQ.809ae14412b92830904c98507476cc406d47327e&amp;uuid=&amp;state=tid_Wvm4RM28ca_MiO4Ne9osTPtpHS9wicjEF5X7fRziVPIHCd9FyQ,,&amp;data=UlNrNmk5WktYejY4cHFySjRXSWhXQ1B3NWJnYnZaeEIwZUROakw0VGhjQXJRMmJDa3lUWmRyYzQzSzFGWjZmRjk4OUlkdlB2eENnTWROazNlVzRBZkZsQlA5SkVERlRLUThnQ1JFMUs4NjczRkUyZjNCanc2d2xyRnduMHBadkNwZTdyQldtNVh6M0lLZk9sa1ZzNktjQTdnTUYzTFNVNTRGVm1ZbDZiWlNOZ0xtb3hYV3VELUEsLA,,&amp;sign=1273f890e12873a7eb94f955c48d840c&amp;keyno=0&amp;b64e=2&amp;l10n=ru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yandex.ru/clck/jsredir?from=yandex.ru;images/search;images;;&amp;text=&amp;etext=9034.LtjF18wDxJev96ebxE0YAeCp1BLrJCbtIBuENV-j8VHL9ycCpGzSJLQozW_C5mPlDTy5NjDbemPL8adz7PFgug.db4d6ea27db7c9c8c17fea2697ae7a16b2d0381f&amp;uuid=&amp;state=iric5OQ0sS1mPitaa3mxJE61AVKS1Y9siPMmVFsWPIWEtrEgMmapww,,&amp;data=eEwyM2lDYU9Gd1VROE1ZMXhZYkJTWXRtY19oeHJ2NV9LSHhGZDJTM0xhWEZOQlVUWWNqNmR3eGR5aW9CQkJRT3VrSHJfeVFZWlJlY0Q1NHpJbk1YWVhDNE05b1VfczU4Tm9vWmR2VVVpQlBGeElmU3BCZlRWdW16bG04MnAtN0laQVotMXBfVVZIZyw,&amp;sign=e2ba84a3e117f5fa4fc4e0323ff92673&amp;keyno=IMGS_0&amp;b64e=2&amp;l10n=ru" TargetMode="External"/><Relationship Id="rId4" Type="http://schemas.openxmlformats.org/officeDocument/2006/relationships/hyperlink" Target="http://yandex.ru/clck/jsredir?from=yandex.ru;images/search;images;;&amp;text=&amp;etext=1720.xGAKHDcLghwp6rhnyVdP_NLGBkc3MZgnRjM-XpmXetG79tLjyN2MauDPZsR6UCWb8EDTQQjH3xXHoToKbAIaxSiQTswJ4FTMaammnCeR_bwdIP9jSLa64khk-B0wXQ18.7ed5f1461cfa840d9e62dcf144309e456b3ff907&amp;uuid=&amp;state=tid_Wvm4RM28ca_MiO4Ne9osTPtpHS9wicjEF5X7fRziVPIHCd9FyQ,,&amp;data=UlNrNmk5WktYejY4cHFySjRXSWhXSm9CQVF6WHUxSkNqTW1QMno4OFVkQWQzRXViNEhiU24xYW9RZ2tBc2ZfcHdwd1c0S1h3a29KbndWc0FBVzBfSE91XzRocnhkT05TSk10dHZ0N082U3o0TDVoYmJvYXpzT054amxld1ZYSDRsMTlsbjA0UkE2bWxlY0R6T2NsOEdTeU5kR1dBWVMwdUpfbWRGdFo2VjhHVkZjZVpMQkFrejVBaGswc2pKR3hD&amp;sign=fe3ff5b0135bd616d8854e3f73081741&amp;keyno=0&amp;b64e=2&amp;l10n=ru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t.mail.ru/redir/AADE7gGqK7Wl7LMqkn4b6-ibi7A-L-LucYo0R55TrylHWHxCk4lPKAPepPheUEYf019GmTUbt17dXncA2WZ_h2QeEDkZgvgi_A9Tb503zzyy53RyLzQ5cQ8lfIXKTR6Iz5gAOqsc_iYgjludRsJfyafEpY11FvTb8qqLt7gIUY4Td0Ufb0KdCnE7AgAAMBx0SZyEYt9Wfk7P9tZ4awNEG7sExsAauy6xbdNLyZoEqlx7_hac5OwXBxnvInMad6xhbe_M-T_1yw9gOZb8P9wOhkXr5GPHVGiRcGLZTSq1j8A5CxKguogMf0_tgZYdYjdla_uPlWLyUKheCENHESqP4b6dxVYg2CU49y3LL3zCG8jqYsik1G_7ljYyrJrTdYD-taAKs8KFSU8v6AXlUO8MqXhohNMHqU4CWfYqKeQeYlrkrmgr3hJr6kqLQ59m14QZUL1K8TW4LpXpYJAQG6IBjrbFfEXhdJJUzhMBybmGknG22PH7xrEOiJDIuuXU1DQXHoB-8zDvke0q-Exh2V-xMNH3eG62oSFbkF_Nhu2C_kbVVdL1LNYzqo-nuhm1yIEdffsDD1vOZB3JgAtjoyVRq7KQmxkbH_dKu8EI5e0Lk1TBUU9qCXbm13cQi1eYRGcISmGCuqcWe8CvF7nC39OcpWFHhOabjUEga2qiKJJpBVvuuYiGM_euCj1osuW4rbZRucNbFZZrg8wepgKydSRnUznDNY8v_Tz58LKaZzj3C1i8xYXjQely8NykSoF7jM5kPi5CTxyD1GDwvwKDXiUYP2E4qAZz_EzlqbT1R31hdvVVxisjY2o1KXy5dTB6fCeRFVMFR-7DY1w7D1wLc0yFPaPHtUsEI7G_aOFUn8PA6EfKA50QBlqZ385wLGMrlu8loQW-4bkMlY9hF6oRUGEtD1Xxda9o34oBjn1IprlQwTQ32n-jRO9S0RHSTcG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913509" y="332656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Русский  язык  4 класс </a:t>
            </a:r>
            <a:b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УМК  «Школа  России»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230141" y="1628800"/>
            <a:ext cx="7596336" cy="201622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Развитие  речи.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Письменное   изложение повествовательного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текста «Кот Епифан на  рыбалке»</a:t>
            </a:r>
          </a:p>
        </p:txBody>
      </p:sp>
      <p:pic>
        <p:nvPicPr>
          <p:cNvPr id="2050" name="Picture 2" descr="https://tepka.ru/Russkij_yazyk_4.1/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20838"/>
            <a:ext cx="2659001" cy="155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7745" y="188641"/>
            <a:ext cx="7283152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Учимся  определять  в  тексте    сложные  предложения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Rectangle 2">
            <a:hlinkClick r:id="rId2"/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46440" y="5938250"/>
            <a:ext cx="3240360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с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. 39 упр. 56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371155" y="1296191"/>
            <a:ext cx="7488832" cy="121191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По  каким признакам  их  можно  определить?</a:t>
            </a:r>
          </a:p>
        </p:txBody>
      </p:sp>
      <p:pic>
        <p:nvPicPr>
          <p:cNvPr id="9" name="Picture 2" descr="https://tepka.ru/Russkij_yazyk_4.1/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13" y="5083851"/>
            <a:ext cx="2496970" cy="145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512701" y="2414446"/>
            <a:ext cx="7347286" cy="11387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Старик удил рыбу, а  Епифан сидел рядом.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426451" y="3267969"/>
            <a:ext cx="7205739" cy="18158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Вот плывут стайкой рыбёшки, а кот подцепит когтями одну рыбку и съест.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512701" y="5097648"/>
            <a:ext cx="7322134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Кот удит лапой с когтями, а рыбак 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удочкой с крючком.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94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Что  нам  поможет написать  текст  изложения?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23928" y="1525838"/>
            <a:ext cx="2088232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План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652610" y="2281027"/>
            <a:ext cx="7488832" cy="21602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Кот  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фан и ст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рик 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сто рыбачили  вместе. Ст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рик удил рыбу, а 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фан с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дел рядом. Мал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еньк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ую ры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ку ст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рик всегда 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от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д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вал  к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ту.</a:t>
            </a:r>
          </a:p>
          <a:p>
            <a:pPr marL="0" indent="0">
              <a:buFont typeface="Arial" charset="0"/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endParaRPr lang="ru-RU" sz="2400" dirty="0"/>
          </a:p>
        </p:txBody>
      </p:sp>
      <p:pic>
        <p:nvPicPr>
          <p:cNvPr id="14338" name="Picture 2" descr="https://mishka-knizhka.ru/wp-content/uploads/2019/08/kot-epifan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488" y="4149735"/>
            <a:ext cx="2808312" cy="24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84879" y="1392133"/>
            <a:ext cx="720192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1. Маленькая  рыбка  -  коту.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5427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86636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Учимся  составлять  план  текста!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75656" y="2009742"/>
            <a:ext cx="7488832" cy="21602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днажды 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ст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рик выд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рнул из в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ды 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рша и прот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я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нул к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ту. А 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и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фана нет. Куда он д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вался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Увид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л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ст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рик  к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та 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д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леко на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пл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тах.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52610" y="980728"/>
            <a:ext cx="720192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2. Кот  на  плотах.</a:t>
            </a:r>
            <a:endParaRPr lang="ru-RU" sz="2800" dirty="0"/>
          </a:p>
        </p:txBody>
      </p:sp>
      <p:pic>
        <p:nvPicPr>
          <p:cNvPr id="9" name="Picture 2" descr="https://deti-skazki.ru/wp-content/uploads/2019/10/kot-epifan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42" y="4162520"/>
            <a:ext cx="3471304" cy="243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altfishing-club.ru/uploads/8ebfb502091ab57cda7731151bb186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t="21155" r="4738" b="19625"/>
          <a:stretch/>
        </p:blipFill>
        <p:spPr bwMode="auto">
          <a:xfrm>
            <a:off x="1979712" y="4509120"/>
            <a:ext cx="2837467" cy="144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61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86636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Учимся  составлять  план  текста!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509154" y="1895128"/>
            <a:ext cx="7488832" cy="21602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Подо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ш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ё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л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рыбак и уд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и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вился. Л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ж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и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т кот на бр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вне, 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пустил лапу в воду. Вот плывут стайкой рыбёшки, а кот по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д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цепит ко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г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тями одну ры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б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ку и с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ъ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ест.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52610" y="980728"/>
            <a:ext cx="720192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3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. Хитрый  кот.</a:t>
            </a:r>
            <a:endParaRPr lang="ru-RU" sz="2800" dirty="0"/>
          </a:p>
        </p:txBody>
      </p:sp>
      <p:pic>
        <p:nvPicPr>
          <p:cNvPr id="8" name="Picture 2" descr="https://mishka-knizhka.ru/wp-content/uploads/2019/08/kot-epifan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72345"/>
            <a:ext cx="379828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95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86636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Учимся  составлять  план  текста!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509154" y="1895128"/>
            <a:ext cx="7488832" cy="21602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   Теперь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кот и рыбак ловят рыбу вро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зь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. Кот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удит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лапой с ко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г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тями, а рыбак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- удо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чк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ой  с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крю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чк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ом.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52610" y="980728"/>
            <a:ext cx="720192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4. Два  рыбака.</a:t>
            </a:r>
            <a:endParaRPr lang="ru-RU" sz="2800" dirty="0"/>
          </a:p>
        </p:txBody>
      </p:sp>
      <p:pic>
        <p:nvPicPr>
          <p:cNvPr id="6" name="Picture 2" descr="https://tepka.ru/Russkij_yazyk_4.1/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15076"/>
            <a:ext cx="3743669" cy="21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69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211144" cy="288032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Ещё  раз  прочитайте  текст.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06279" y="1520788"/>
            <a:ext cx="7211144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Мысленно  перескажите  его.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Начинайте писать  изложение текста  по  плану,  проверяйте  слова  с орфограммами.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Проверьте  целиком  написанное  изложение.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Удачной  работы!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619672" y="274638"/>
            <a:ext cx="706712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Интернет  источники</a:t>
            </a:r>
            <a:endParaRPr lang="ru-RU" sz="32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619672" y="1052736"/>
            <a:ext cx="7067128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hlinkClick r:id="rId2"/>
              </a:rPr>
              <a:t>http://linda6035.ucoz.ru/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(источник  шаблона)</a:t>
            </a:r>
            <a:endParaRPr lang="ru-RU" altLang="ru-RU" sz="2000" b="1" dirty="0" smtClean="0">
              <a:solidFill>
                <a:srgbClr val="002060"/>
              </a:solidFill>
              <a:latin typeface="Arial Black" pitchFamily="34" charset="0"/>
              <a:hlinkClick r:id="rId3"/>
            </a:endParaRPr>
          </a:p>
          <a:p>
            <a:pPr fontAlgn="b"/>
            <a:r>
              <a:rPr lang="ru-RU" altLang="ru-RU" sz="2000" b="1" dirty="0" smtClean="0">
                <a:latin typeface="Arial Black" pitchFamily="34" charset="0"/>
                <a:hlinkClick r:id="rId4"/>
              </a:rPr>
              <a:t>pshop.by</a:t>
            </a:r>
            <a:endParaRPr lang="ru-RU" altLang="ru-RU" sz="2000" b="1" dirty="0" smtClean="0">
              <a:latin typeface="Arial Black" pitchFamily="34" charset="0"/>
            </a:endParaRPr>
          </a:p>
          <a:p>
            <a:pPr fontAlgn="b"/>
            <a:r>
              <a:rPr lang="en-US" sz="2000" b="1" dirty="0" smtClean="0">
                <a:latin typeface="Arial Black" panose="020B0A04020102020204" pitchFamily="34" charset="0"/>
                <a:hlinkClick r:id="rId5"/>
              </a:rPr>
              <a:t>deti-skazki.ru</a:t>
            </a:r>
            <a:endParaRPr lang="ru-RU" sz="2000" b="1" dirty="0" smtClean="0">
              <a:latin typeface="Arial Black" panose="020B0A04020102020204" pitchFamily="34" charset="0"/>
              <a:hlinkClick r:id="rId5"/>
            </a:endParaRPr>
          </a:p>
          <a:p>
            <a:pPr fontAlgn="b"/>
            <a:r>
              <a:rPr lang="en-US" sz="2000" b="1" dirty="0" smtClean="0">
                <a:latin typeface="Arial Black" panose="020B0A04020102020204" pitchFamily="34" charset="0"/>
                <a:hlinkClick r:id="rId5"/>
              </a:rPr>
              <a:t>tepka.ru</a:t>
            </a:r>
            <a:endParaRPr lang="ru-RU" sz="2000" b="1" dirty="0" smtClean="0">
              <a:latin typeface="Arial Black" panose="020B0A04020102020204" pitchFamily="34" charset="0"/>
              <a:hlinkClick r:id="rId5"/>
            </a:endParaRPr>
          </a:p>
          <a:p>
            <a:pPr fontAlgn="b"/>
            <a:r>
              <a:rPr lang="en-US" sz="2000" b="1" dirty="0" smtClean="0">
                <a:latin typeface="Arial Black" panose="020B0A04020102020204" pitchFamily="34" charset="0"/>
                <a:hlinkClick r:id="rId5"/>
              </a:rPr>
              <a:t>ozon.ru</a:t>
            </a:r>
            <a:endParaRPr lang="ru-RU" sz="2000" b="1" dirty="0" smtClean="0">
              <a:latin typeface="Arial Black" panose="020B0A04020102020204" pitchFamily="34" charset="0"/>
              <a:hlinkClick r:id="rId5"/>
            </a:endParaRPr>
          </a:p>
          <a:p>
            <a:pPr fontAlgn="b"/>
            <a:r>
              <a:rPr lang="en-US" sz="2000" b="1" dirty="0" smtClean="0">
                <a:latin typeface="Arial Black" panose="020B0A04020102020204" pitchFamily="34" charset="0"/>
                <a:hlinkClick r:id="rId5"/>
              </a:rPr>
              <a:t>mishka-knizhka.ru</a:t>
            </a:r>
            <a:endParaRPr lang="ru-RU" sz="2000" b="1" dirty="0" smtClean="0">
              <a:latin typeface="Arial Black" panose="020B0A04020102020204" pitchFamily="34" charset="0"/>
              <a:hlinkClick r:id="rId5"/>
            </a:endParaRPr>
          </a:p>
          <a:p>
            <a:pPr fontAlgn="b"/>
            <a:r>
              <a:rPr lang="en-US" sz="2000" b="1" dirty="0" smtClean="0">
                <a:latin typeface="Arial Black" panose="020B0A04020102020204" pitchFamily="34" charset="0"/>
                <a:hlinkClick r:id="rId5"/>
              </a:rPr>
              <a:t>multiurok.ru</a:t>
            </a:r>
            <a:endParaRPr lang="ru-RU" sz="2000" b="1" dirty="0" smtClean="0">
              <a:latin typeface="Arial Black" panose="020B0A04020102020204" pitchFamily="34" charset="0"/>
              <a:hlinkClick r:id="rId5"/>
            </a:endParaRPr>
          </a:p>
          <a:p>
            <a:pPr fontAlgn="b"/>
            <a:r>
              <a:rPr lang="en-US" sz="2000" b="1" dirty="0" smtClean="0">
                <a:latin typeface="Arial Black" panose="020B0A04020102020204" pitchFamily="34" charset="0"/>
                <a:hlinkClick r:id="rId5"/>
              </a:rPr>
              <a:t>spletnik.ru</a:t>
            </a:r>
            <a:endParaRPr lang="ru-RU" sz="2000" b="1" dirty="0" smtClean="0">
              <a:latin typeface="Arial Black" panose="020B0A04020102020204" pitchFamily="34" charset="0"/>
              <a:hlinkClick r:id="rId5"/>
            </a:endParaRPr>
          </a:p>
          <a:p>
            <a:pPr fontAlgn="b"/>
            <a:r>
              <a:rPr lang="en-US" sz="2000" b="1">
                <a:latin typeface="Arial Black" panose="020B0A04020102020204" pitchFamily="34" charset="0"/>
                <a:hlinkClick r:id="rId5"/>
              </a:rPr>
              <a:t>altfishing-club.ru</a:t>
            </a:r>
            <a:endParaRPr lang="ru-RU" sz="2000" b="1" dirty="0" smtClean="0">
              <a:latin typeface="Arial Black" panose="020B0A04020102020204" pitchFamily="34" charset="0"/>
              <a:hlinkClick r:id="rId5"/>
            </a:endParaRPr>
          </a:p>
          <a:p>
            <a:endParaRPr lang="ru-RU" sz="2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547813" y="1600200"/>
            <a:ext cx="7138987" cy="4525963"/>
          </a:xfrm>
        </p:spPr>
        <p:txBody>
          <a:bodyPr/>
          <a:lstStyle/>
          <a:p>
            <a:pPr eaLnBrk="1" hangingPunct="1"/>
            <a:r>
              <a:rPr lang="ru-RU" altLang="ru-RU" sz="20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Бубнова</a:t>
            </a:r>
            <a:r>
              <a:rPr lang="ru-RU" altLang="ru-RU" sz="20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И.А., </a:t>
            </a:r>
            <a:r>
              <a:rPr lang="ru-RU" altLang="ru-RU" sz="20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Роговцева</a:t>
            </a:r>
            <a:r>
              <a:rPr lang="ru-RU" altLang="ru-RU" sz="20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 Н.И. ,  Федотова Е. Ю. Русский язык: Поурочные разработки: Технологические  карты  уроков: 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4  </a:t>
            </a:r>
            <a:r>
              <a:rPr lang="ru-RU" altLang="ru-RU" sz="20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класс. – М., Просвещение,  2013</a:t>
            </a:r>
          </a:p>
          <a:p>
            <a:pPr eaLnBrk="1" hangingPunct="1"/>
            <a:r>
              <a:rPr lang="ru-RU" altLang="ru-RU" sz="2000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Канакина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altLang="ru-RU" sz="20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В.П. Русский  язык. 4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altLang="ru-RU" sz="20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класс. Учеб. для </a:t>
            </a:r>
            <a:r>
              <a:rPr lang="ru-RU" altLang="ru-RU" sz="20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общеобразоват</a:t>
            </a:r>
            <a:r>
              <a:rPr lang="ru-RU" altLang="ru-RU" sz="20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. организаций.    Ч. 1– М.: Просвещение, 2018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91680" y="548680"/>
            <a:ext cx="7067128" cy="6936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Использованная  литература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915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143000"/>
          </a:xfrm>
        </p:spPr>
        <p:txBody>
          <a:bodyPr/>
          <a:lstStyle/>
          <a:p>
            <a:pPr lvl="0">
              <a:defRPr/>
            </a:pPr>
            <a:r>
              <a:rPr lang="ru-RU" altLang="ru-RU" sz="3600" b="1" kern="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/>
              </a:rPr>
              <a:t>Два</a:t>
            </a:r>
            <a:r>
              <a:rPr lang="ru-RU" altLang="ru-RU" sz="3600" b="1" kern="0" dirty="0">
                <a:solidFill>
                  <a:srgbClr val="FF0000"/>
                </a:solidFill>
                <a:latin typeface="Arial Black" pitchFamily="34" charset="0"/>
                <a:cs typeface="Times New Roman"/>
              </a:rPr>
              <a:t>дц</a:t>
            </a:r>
            <a:r>
              <a:rPr lang="ru-RU" altLang="ru-RU" sz="3600" b="1" kern="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/>
              </a:rPr>
              <a:t>ат</a:t>
            </a:r>
            <a:r>
              <a:rPr lang="ru-RU" altLang="ru-RU" sz="3600" b="1" kern="0" dirty="0">
                <a:solidFill>
                  <a:srgbClr val="FF0000"/>
                </a:solidFill>
                <a:latin typeface="Arial Black" pitchFamily="34" charset="0"/>
                <a:cs typeface="Times New Roman"/>
              </a:rPr>
              <a:t>ь</a:t>
            </a:r>
            <a:r>
              <a:rPr lang="ru-RU" altLang="ru-RU" sz="3600" b="1" kern="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/>
              </a:rPr>
              <a:t>  </a:t>
            </a:r>
            <a:r>
              <a:rPr lang="ru-RU" altLang="ru-RU" sz="3600" b="1" kern="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/>
              </a:rPr>
              <a:t>в</a:t>
            </a:r>
            <a:r>
              <a:rPr lang="ru-RU" altLang="ru-RU" sz="3600" b="1" kern="0" dirty="0" smtClean="0">
                <a:solidFill>
                  <a:srgbClr val="FF0000"/>
                </a:solidFill>
                <a:latin typeface="Arial Black" pitchFamily="34" charset="0"/>
                <a:cs typeface="Times New Roman"/>
              </a:rPr>
              <a:t>о</a:t>
            </a:r>
            <a:r>
              <a:rPr lang="ru-RU" altLang="ru-RU" sz="3600" b="1" kern="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/>
              </a:rPr>
              <a:t>с</a:t>
            </a:r>
            <a:r>
              <a:rPr lang="ru-RU" altLang="ru-RU" sz="3600" b="1" kern="0" dirty="0" smtClean="0">
                <a:solidFill>
                  <a:srgbClr val="FF0000"/>
                </a:solidFill>
                <a:latin typeface="Arial Black" pitchFamily="34" charset="0"/>
                <a:cs typeface="Times New Roman"/>
              </a:rPr>
              <a:t>ь</a:t>
            </a:r>
            <a:r>
              <a:rPr lang="ru-RU" altLang="ru-RU" sz="3600" b="1" kern="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/>
              </a:rPr>
              <a:t>мое  с</a:t>
            </a:r>
            <a:r>
              <a:rPr lang="ru-RU" altLang="ru-RU" sz="3600" b="1" kern="0" dirty="0" smtClean="0">
                <a:solidFill>
                  <a:srgbClr val="FF0000"/>
                </a:solidFill>
                <a:latin typeface="Arial Black" pitchFamily="34" charset="0"/>
                <a:cs typeface="Times New Roman"/>
              </a:rPr>
              <a:t>е</a:t>
            </a:r>
            <a:r>
              <a:rPr lang="ru-RU" altLang="ru-RU" sz="3600" b="1" kern="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/>
              </a:rPr>
              <a:t>нт</a:t>
            </a:r>
            <a:r>
              <a:rPr lang="ru-RU" altLang="ru-RU" sz="3600" b="1" kern="0" dirty="0" smtClean="0">
                <a:solidFill>
                  <a:srgbClr val="FF0000"/>
                </a:solidFill>
                <a:latin typeface="Arial Black" pitchFamily="34" charset="0"/>
                <a:cs typeface="Times New Roman"/>
              </a:rPr>
              <a:t>я</a:t>
            </a:r>
            <a:r>
              <a:rPr lang="ru-RU" altLang="ru-RU" sz="3600" b="1" kern="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/>
              </a:rPr>
              <a:t>бря</a:t>
            </a:r>
            <a:br>
              <a:rPr lang="ru-RU" altLang="ru-RU" sz="3600" b="1" kern="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/>
              </a:rPr>
            </a:br>
            <a:r>
              <a:rPr lang="ru-RU" altLang="ru-RU" sz="3600" b="1" kern="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/>
              </a:rPr>
              <a:t>Изл</a:t>
            </a:r>
            <a:r>
              <a:rPr lang="ru-RU" altLang="ru-RU" sz="3600" b="1" kern="0" dirty="0" smtClean="0">
                <a:solidFill>
                  <a:srgbClr val="FF0000"/>
                </a:solidFill>
                <a:latin typeface="Arial Black" pitchFamily="34" charset="0"/>
                <a:cs typeface="Times New Roman"/>
              </a:rPr>
              <a:t>о</a:t>
            </a:r>
            <a:r>
              <a:rPr lang="ru-RU" altLang="ru-RU" sz="3600" b="1" kern="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/>
              </a:rPr>
              <a:t>жен</a:t>
            </a:r>
            <a:r>
              <a:rPr lang="ru-RU" altLang="ru-RU" sz="3600" b="1" kern="0" dirty="0" smtClean="0">
                <a:solidFill>
                  <a:srgbClr val="FF0000"/>
                </a:solidFill>
                <a:latin typeface="Arial Black" pitchFamily="34" charset="0"/>
                <a:cs typeface="Times New Roman"/>
              </a:rPr>
              <a:t>ие</a:t>
            </a:r>
            <a:r>
              <a:rPr lang="ru-RU" altLang="ru-RU" sz="3600" b="1" kern="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/>
              </a:rPr>
              <a:t/>
            </a:r>
            <a:br>
              <a:rPr lang="ru-RU" altLang="ru-RU" sz="3600" b="1" kern="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/>
              </a:rPr>
            </a:b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4" t="14645" b="8314"/>
          <a:stretch/>
        </p:blipFill>
        <p:spPr bwMode="auto">
          <a:xfrm>
            <a:off x="6012160" y="3501008"/>
            <a:ext cx="2664296" cy="280241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547664" y="5229200"/>
            <a:ext cx="4248472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Сижу  правильно,  </a:t>
            </a:r>
            <a:endParaRPr lang="ru-RU" sz="28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пишу  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красиво!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19679"/>
            <a:ext cx="2563934" cy="277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932040" y="2528900"/>
            <a:ext cx="3240360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с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. 39 упр. 56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7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836712"/>
            <a:ext cx="748883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Кот Епифан и старик часто рыбачили вместе. Старик удил рыбу, а Епифан сидел рядом. Маленькую рыбку старик всегда отдавал коту.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Однажды старик выдернул из воды ерша и протянул коту. А Епифана нет. Куда он девался? Увидел старик кота далеко на плотах.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Подошёл рыбак и удивился. Лежит кот на бревне, опустил лапу в воду. Вот плывут стайкой рыбёшки, а кот подцепит когтями одну рыбку и съест.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  Теперь кот и рыбак ловят рыбу врозь. Кот удит лапой с когтями, а рыбак  -удочкой с крючком.  (Е.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Чарушин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265212"/>
            <a:ext cx="8229600" cy="1143000"/>
          </a:xfrm>
        </p:spPr>
        <p:txBody>
          <a:bodyPr/>
          <a:lstStyle/>
          <a:p>
            <a:pPr lvl="0">
              <a:defRPr/>
            </a:pPr>
            <a:r>
              <a:rPr lang="ru-RU" altLang="ru-RU" sz="3200" b="1" kern="0" dirty="0" smtClean="0">
                <a:solidFill>
                  <a:srgbClr val="FF0000"/>
                </a:solidFill>
                <a:latin typeface="Arial Black" pitchFamily="34" charset="0"/>
                <a:cs typeface="Times New Roman"/>
              </a:rPr>
              <a:t>Озаглавьте  текст!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99792" y="332656"/>
            <a:ext cx="5040560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Кот  Епифан  и  старик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56331" y="332656"/>
            <a:ext cx="5976664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Кот  Епифан  на рыбалке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1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85904"/>
            <a:ext cx="7283152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Что  вам  известно  об  авторе  текста?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417638"/>
            <a:ext cx="7139136" cy="1468760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Е. И.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Чарушин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написал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около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50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книг о природе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и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животных, проиллюстрировал более 120 книг. </a:t>
            </a:r>
          </a:p>
        </p:txBody>
      </p:sp>
      <p:pic>
        <p:nvPicPr>
          <p:cNvPr id="9218" name="Picture 2" descr="https://fsd.multiurok.ru/html/2020/02/23/s_5e52412b0ce78/1363368_1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t="2986" r="2560" b="7428"/>
          <a:stretch/>
        </p:blipFill>
        <p:spPr bwMode="auto">
          <a:xfrm>
            <a:off x="6660232" y="3586707"/>
            <a:ext cx="2205244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547486" y="5085184"/>
            <a:ext cx="4570218" cy="12241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Чарушин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Евгений Иванович 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(1901 – 1965)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648" y="3324913"/>
            <a:ext cx="5041282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Писатель -  натуралист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03648" y="4142613"/>
            <a:ext cx="5041282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Художник -  анималист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7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1.ozone.ru/multimedia/10216805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54" y="3212976"/>
            <a:ext cx="2493130" cy="32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439144" y="332656"/>
            <a:ext cx="7322840" cy="413732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  Однажды к бакенщику на Волге пришёл пушистый кот и остался жить у него: вдвоём всё - таки веселее. Сытая и тёплая жизнь в доме бакенщика  понравилась коту. 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452999" y="2996952"/>
            <a:ext cx="4835181" cy="413732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Он ходил удить рыбу с бакенщиком, сопровождал того в поездках по реке: они вместе расставляли и убирали бакены. 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404664"/>
            <a:ext cx="742716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Старик - бакенщик расставлял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по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реке 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красные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и 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белые бакены. Это такие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плавучие  плетёные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корзины с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фонарём  наверху.  Бакены  показывают 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верную дорогу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. 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Ночью старик ездит на лодке, зажигает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на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бакенах фонари,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а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утром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тушит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. А в другое время старик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- бакенщик рыбачит.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https://mishka-knizhka.ru/wp-content/uploads/2019/08/kot-epifan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" t="29032" r="7103" b="25806"/>
          <a:stretch/>
        </p:blipFill>
        <p:spPr bwMode="auto">
          <a:xfrm>
            <a:off x="2771800" y="4365104"/>
            <a:ext cx="4623943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79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619672" y="332656"/>
            <a:ext cx="7322840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  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Рисунки  Е.  И. </a:t>
            </a:r>
            <a:r>
              <a:rPr lang="ru-RU" sz="28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Ч</a:t>
            </a:r>
            <a:r>
              <a:rPr lang="ru-RU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арушина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 descr="http://5fan.ru/files/19/5fan_ru_97070_39161daf5fad12bf532bb115adec3df6.html_files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724" y="998775"/>
            <a:ext cx="2626039" cy="288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s03.infourok.ru/uploads/ex/0146/00024b35-1ab20bcd/img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6" t="26250" r="18888" b="17051"/>
          <a:stretch/>
        </p:blipFill>
        <p:spPr bwMode="auto">
          <a:xfrm>
            <a:off x="1619673" y="1033590"/>
            <a:ext cx="3777678" cy="251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deti-skazki.ru/wp-content/uploads/2019/10/kot-epifan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52716"/>
            <a:ext cx="3471304" cy="243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mishka-knizhka.ru/wp-content/uploads/2019/08/kot-epifan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445" y="4077072"/>
            <a:ext cx="379828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26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5168" y="379201"/>
            <a:ext cx="7488832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Определите  тип  текста.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Определите  тему  текста.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Определите  главную  мысль  текста.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20768" y="1091375"/>
            <a:ext cx="3672408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Повествование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5856" y="2642182"/>
            <a:ext cx="3114359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Хитрый  кот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35696" y="4509120"/>
            <a:ext cx="6819298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Кот научился ловить  рыбу сам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2" descr="https://tepka.ru/Russkij_yazyk_4.1/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63055"/>
            <a:ext cx="2496970" cy="145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95263"/>
            <a:ext cx="914642" cy="94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25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7745" y="188640"/>
            <a:ext cx="7283152" cy="1399845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Учимся  определять  в  тексте  предложения  с  </a:t>
            </a: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однородными </a:t>
            </a: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членами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Rectangle 2">
            <a:hlinkClick r:id="rId2"/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46440" y="5938250"/>
            <a:ext cx="3240360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с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. 39 упр. 56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387745" y="1635901"/>
            <a:ext cx="7488832" cy="121191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По  каким признакам  их  можно  определить?</a:t>
            </a:r>
          </a:p>
        </p:txBody>
      </p:sp>
      <p:pic>
        <p:nvPicPr>
          <p:cNvPr id="9" name="Picture 2" descr="https://tepka.ru/Russkij_yazyk_4.1/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13" y="5083851"/>
            <a:ext cx="2496970" cy="145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1387745" y="2045685"/>
            <a:ext cx="7283152" cy="13681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Однажды старик  выдернул из воды ерша и  протянул коту.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68976" y="1588485"/>
            <a:ext cx="720192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Кот Епифан и старик часто рыбачили вместе.</a:t>
            </a:r>
            <a:endParaRPr lang="ru-RU" sz="2800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428360" y="2996533"/>
            <a:ext cx="7283152" cy="10081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280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br>
              <a:rPr lang="ru-RU" sz="280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Подошёл  рыбак  и удивился.</a:t>
            </a:r>
            <a:br>
              <a:rPr lang="ru-RU" sz="280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459104" y="3500589"/>
            <a:ext cx="7283152" cy="14401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Лежит  кот  на  бревне, опустил лапу в воду.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endParaRPr lang="ru-RU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997083" y="4307421"/>
            <a:ext cx="5146917" cy="14401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Теперь кот  и  рыбак ловят рыбу врозь.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1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1_Тема Office">
  <a:themeElements>
    <a:clrScheme name="Другая 7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743</Words>
  <Application>Microsoft Office PowerPoint</Application>
  <PresentationFormat>Экран (4:3)</PresentationFormat>
  <Paragraphs>86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 Black</vt:lpstr>
      <vt:lpstr>Calibri</vt:lpstr>
      <vt:lpstr>Arial</vt:lpstr>
      <vt:lpstr>Wingdings</vt:lpstr>
      <vt:lpstr>Times New Roman</vt:lpstr>
      <vt:lpstr>Verdana</vt:lpstr>
      <vt:lpstr>1_Тема Office</vt:lpstr>
      <vt:lpstr>Презентация PowerPoint</vt:lpstr>
      <vt:lpstr>Двадцать  восьмое  сентября Изложение </vt:lpstr>
      <vt:lpstr>Озаглавьте  текст!</vt:lpstr>
      <vt:lpstr>Что  вам  известно  об  авторе  текста?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 нам  поможет написать  текст  изложения?</vt:lpstr>
      <vt:lpstr>Учимся  составлять  план  текста!</vt:lpstr>
      <vt:lpstr>Учимся  составлять  план  текста!</vt:lpstr>
      <vt:lpstr>Учимся  составлять  план  текста!</vt:lpstr>
      <vt:lpstr>Ещё  раз  прочитайте  текст.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admin</cp:lastModifiedBy>
  <cp:revision>108</cp:revision>
  <dcterms:created xsi:type="dcterms:W3CDTF">2014-07-06T18:18:01Z</dcterms:created>
  <dcterms:modified xsi:type="dcterms:W3CDTF">2021-07-01T13:28:23Z</dcterms:modified>
</cp:coreProperties>
</file>